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86" r:id="rId2"/>
    <p:sldId id="292" r:id="rId3"/>
    <p:sldId id="387" r:id="rId4"/>
    <p:sldId id="432" r:id="rId5"/>
    <p:sldId id="433" r:id="rId6"/>
    <p:sldId id="434" r:id="rId7"/>
    <p:sldId id="435" r:id="rId8"/>
    <p:sldId id="416" r:id="rId9"/>
    <p:sldId id="436" r:id="rId10"/>
    <p:sldId id="437" r:id="rId11"/>
    <p:sldId id="438" r:id="rId12"/>
    <p:sldId id="396" r:id="rId13"/>
    <p:sldId id="439" r:id="rId14"/>
    <p:sldId id="440" r:id="rId15"/>
    <p:sldId id="399" r:id="rId16"/>
    <p:sldId id="441" r:id="rId17"/>
    <p:sldId id="442" r:id="rId18"/>
    <p:sldId id="402" r:id="rId19"/>
    <p:sldId id="443" r:id="rId20"/>
    <p:sldId id="444" r:id="rId21"/>
    <p:sldId id="427" r:id="rId22"/>
    <p:sldId id="445" r:id="rId23"/>
    <p:sldId id="446" r:id="rId24"/>
    <p:sldId id="447" r:id="rId25"/>
    <p:sldId id="410" r:id="rId26"/>
    <p:sldId id="448" r:id="rId27"/>
  </p:sldIdLst>
  <p:sldSz cx="12192000" cy="6858000"/>
  <p:notesSz cx="12192000" cy="6858000"/>
  <p:embeddedFontLst>
    <p:embeddedFont>
      <p:font typeface="Arsenal" panose="02010504060200020004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  <p:embeddedFont>
      <p:font typeface="Franklin Gothic Medium" panose="020B0603020102020204" pitchFamily="34" charset="0"/>
      <p:regular r:id="rId41"/>
      <p:italic r:id="rId42"/>
    </p:embeddedFont>
    <p:embeddedFont>
      <p:font typeface="Mariupol Strong" panose="02010B00020201010004" pitchFamily="2" charset="77"/>
      <p:regular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ppy" initials="H" lastIdx="1" clrIdx="0">
    <p:extLst>
      <p:ext uri="{19B8F6BF-5375-455C-9EA6-DF929625EA0E}">
        <p15:presenceInfo xmlns:p15="http://schemas.microsoft.com/office/powerpoint/2012/main" userId="Happy" providerId="None"/>
      </p:ext>
    </p:extLst>
  </p:cmAuthor>
  <p:cmAuthor id="2" name="Оксана Дерев`янко" initials="ОД" lastIdx="1" clrIdx="1">
    <p:extLst>
      <p:ext uri="{19B8F6BF-5375-455C-9EA6-DF929625EA0E}">
        <p15:presenceInfo xmlns:p15="http://schemas.microsoft.com/office/powerpoint/2012/main" userId="S::o.derevyanko@mdu.in.ua::e88a0f48-600c-42a6-abec-1fdb9a455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80"/>
    <a:srgbClr val="FFA400"/>
    <a:srgbClr val="FF6F00"/>
    <a:srgbClr val="007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93902" autoAdjust="0"/>
  </p:normalViewPr>
  <p:slideViewPr>
    <p:cSldViewPr snapToGrid="0">
      <p:cViewPr varScale="1">
        <p:scale>
          <a:sx n="106" d="100"/>
          <a:sy n="106" d="100"/>
        </p:scale>
        <p:origin x="744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DC687-7F21-4B24-8F0A-D6FCE94231B4}" type="datetimeFigureOut">
              <a:rPr lang="aa-ET" smtClean="0"/>
              <a:t>11/28/23</a:t>
            </a:fld>
            <a:endParaRPr lang="aa-ET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CBD8B-0D92-45A2-8DF2-25B9CE75165D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5715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84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61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09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4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885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08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18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0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952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903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46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9191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888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1168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509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35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233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341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75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08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38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75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8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893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792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3C5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3C5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73C5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8" y="0"/>
            <a:ext cx="12188191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249" y="804163"/>
            <a:ext cx="11493500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73C5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8486" y="2041502"/>
            <a:ext cx="9495027" cy="2491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4FF721-9074-4466-AEA0-E68021623945}"/>
              </a:ext>
            </a:extLst>
          </p:cNvPr>
          <p:cNvSpPr/>
          <p:nvPr/>
        </p:nvSpPr>
        <p:spPr>
          <a:xfrm>
            <a:off x="0" y="0"/>
            <a:ext cx="11356694" cy="5816277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Google Shape;84;p13">
            <a:extLst>
              <a:ext uri="{FF2B5EF4-FFF2-40B4-BE49-F238E27FC236}">
                <a16:creationId xmlns:a16="http://schemas.microsoft.com/office/drawing/2014/main" id="{8171E7DF-4014-4C86-BF34-A107CBF7F423}"/>
              </a:ext>
            </a:extLst>
          </p:cNvPr>
          <p:cNvSpPr txBox="1">
            <a:spLocks/>
          </p:cNvSpPr>
          <p:nvPr/>
        </p:nvSpPr>
        <p:spPr>
          <a:xfrm>
            <a:off x="1352260" y="1936376"/>
            <a:ext cx="6309782" cy="19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>
              <a:defRPr sz="4400" b="0" i="0">
                <a:solidFill>
                  <a:srgbClr val="0073C5"/>
                </a:solidFill>
                <a:latin typeface="Candara"/>
                <a:ea typeface="+mj-ea"/>
                <a:cs typeface="Candara"/>
              </a:defRPr>
            </a:lvl1pPr>
          </a:lstStyle>
          <a:p>
            <a:pPr algn="l" rtl="0">
              <a:lnSpc>
                <a:spcPct val="90000"/>
              </a:lnSpc>
              <a:buClr>
                <a:srgbClr val="003480"/>
              </a:buClr>
              <a:buSzPts val="6000"/>
              <a:buFont typeface="Arial"/>
              <a:buNone/>
            </a:pPr>
            <a:r>
              <a:rPr lang="uk-UA" sz="6000" kern="0" dirty="0">
                <a:solidFill>
                  <a:schemeClr val="bg1"/>
                </a:solidFill>
                <a:latin typeface="Mariupol Strong" panose="02010B00020201010004" pitchFamily="2" charset="0"/>
                <a:cs typeface="Arial"/>
                <a:sym typeface="Arial"/>
              </a:rPr>
              <a:t>Стратегічний</a:t>
            </a:r>
            <a:br>
              <a:rPr lang="uk-UA" sz="6000" kern="0" dirty="0">
                <a:solidFill>
                  <a:schemeClr val="bg1"/>
                </a:solidFill>
                <a:latin typeface="Mariupol Strong" panose="02010B00020201010004" pitchFamily="2" charset="0"/>
                <a:cs typeface="Arial"/>
                <a:sym typeface="Arial"/>
              </a:rPr>
            </a:br>
            <a:r>
              <a:rPr lang="uk-UA" sz="6000" kern="0" dirty="0">
                <a:solidFill>
                  <a:schemeClr val="bg1"/>
                </a:solidFill>
                <a:latin typeface="Mariupol Strong" panose="02010B00020201010004" pitchFamily="2" charset="0"/>
                <a:cs typeface="Arial"/>
                <a:sym typeface="Arial"/>
              </a:rPr>
              <a:t>план розвитку</a:t>
            </a:r>
            <a:endParaRPr lang="uk-UA" sz="6000" kern="0" dirty="0">
              <a:solidFill>
                <a:schemeClr val="bg1"/>
              </a:solidFill>
              <a:latin typeface="Mariupol Strong" panose="02010B00020201010004" pitchFamily="2" charset="0"/>
            </a:endParaRPr>
          </a:p>
        </p:txBody>
      </p:sp>
      <p:sp>
        <p:nvSpPr>
          <p:cNvPr id="4" name="Google Shape;88;p13">
            <a:extLst>
              <a:ext uri="{FF2B5EF4-FFF2-40B4-BE49-F238E27FC236}">
                <a16:creationId xmlns:a16="http://schemas.microsoft.com/office/drawing/2014/main" id="{746AB780-83AA-4DF3-B258-9FC1F10160C0}"/>
              </a:ext>
            </a:extLst>
          </p:cNvPr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EB2178E1-8784-49B2-B897-68DF5D60C869}"/>
              </a:ext>
            </a:extLst>
          </p:cNvPr>
          <p:cNvSpPr/>
          <p:nvPr/>
        </p:nvSpPr>
        <p:spPr>
          <a:xfrm flipH="1">
            <a:off x="11356694" y="0"/>
            <a:ext cx="835306" cy="1041723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19C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FBBB2-21F5-4220-8DA0-C522B9A25B2A}"/>
              </a:ext>
            </a:extLst>
          </p:cNvPr>
          <p:cNvSpPr txBox="1"/>
          <p:nvPr/>
        </p:nvSpPr>
        <p:spPr>
          <a:xfrm>
            <a:off x="1352259" y="3922522"/>
            <a:ext cx="609824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senal" panose="02010504060200020004" pitchFamily="2" charset="0"/>
                <a:sym typeface="Arial"/>
              </a:rPr>
              <a:t>на 2021-2025 роки</a:t>
            </a:r>
            <a:endParaRPr lang="ru-UA" sz="2800" b="1" dirty="0">
              <a:solidFill>
                <a:schemeClr val="bg1"/>
              </a:solidFill>
              <a:latin typeface="Arsenal" panose="020105040602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101745-4294-40DB-96A2-0249A2A76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" y="106537"/>
            <a:ext cx="3972196" cy="1535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00343B-A9C1-531F-AA69-B6CBAA22B765}"/>
              </a:ext>
            </a:extLst>
          </p:cNvPr>
          <p:cNvSpPr txBox="1"/>
          <p:nvPr/>
        </p:nvSpPr>
        <p:spPr>
          <a:xfrm>
            <a:off x="3968151" y="6106306"/>
            <a:ext cx="725942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uk-UA" sz="1200" dirty="0">
                <a:solidFill>
                  <a:srgbClr val="003480"/>
                </a:solidFill>
                <a:effectLst/>
                <a:latin typeface="Arsenal" panose="02010504060200020004" pitchFamily="2" charset="0"/>
              </a:rPr>
              <a:t>Стратегічний план розвитку оновлено у 2023 році за фінансової підтримки Європейського Союзу</a:t>
            </a:r>
            <a:r>
              <a:rPr lang="uk-UA" sz="1200" dirty="0">
                <a:solidFill>
                  <a:srgbClr val="003480"/>
                </a:solidFill>
                <a:latin typeface="Arsenal" panose="02010504060200020004" pitchFamily="2" charset="0"/>
              </a:rPr>
              <a:t>, </a:t>
            </a:r>
            <a:br>
              <a:rPr lang="uk-UA" sz="1200" dirty="0">
                <a:solidFill>
                  <a:srgbClr val="003480"/>
                </a:solidFill>
                <a:latin typeface="Arsenal" panose="02010504060200020004" pitchFamily="2" charset="0"/>
              </a:rPr>
            </a:br>
            <a:r>
              <a:rPr lang="uk-UA" sz="1200" dirty="0">
                <a:solidFill>
                  <a:srgbClr val="003480"/>
                </a:solidFill>
                <a:latin typeface="Arsenal" panose="02010504060200020004" pitchFamily="2" charset="0"/>
              </a:rPr>
              <a:t>й</a:t>
            </a:r>
            <a:r>
              <a:rPr lang="uk-UA" sz="1200" dirty="0">
                <a:solidFill>
                  <a:srgbClr val="003480"/>
                </a:solidFill>
                <a:effectLst/>
                <a:latin typeface="Arsenal" panose="02010504060200020004" pitchFamily="2" charset="0"/>
              </a:rPr>
              <a:t>ого зміст є виключною відповідальністю МДУ і не обов’язково відображає позицію Європейського Союзу.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D22DB-AA7D-096E-DAE1-B995934E25FE}"/>
              </a:ext>
            </a:extLst>
          </p:cNvPr>
          <p:cNvSpPr txBox="1"/>
          <p:nvPr/>
        </p:nvSpPr>
        <p:spPr>
          <a:xfrm>
            <a:off x="7110282" y="425292"/>
            <a:ext cx="3972196" cy="938719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/>
          <a:p>
            <a:r>
              <a:rPr lang="uk-UA" sz="1100" noProof="1">
                <a:solidFill>
                  <a:schemeClr val="bg1"/>
                </a:solidFill>
                <a:effectLst/>
                <a:latin typeface="Arsenal" panose="02010504060200020004" pitchFamily="2" charset="0"/>
              </a:rPr>
              <a:t>Стратегію переглянуто та оновлено в межах проєкту проєкту ЄС «Відродження переміщених університетів: посилення конкурентоспроможності, підтримка громад» / «Reinventing displaced universities: enhancing competitiveness, serving communities» (REDU) (2020-2024)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ED1574-1EC0-B28A-F17C-A15E33E3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99" y="350746"/>
            <a:ext cx="1822450" cy="8456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663BBC-B5FB-9340-EDAF-64F41A372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25" y="6075528"/>
            <a:ext cx="2064754" cy="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7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1533F64-469B-409C-BBB6-BE0EF2F5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50B702A-28C5-4C3D-A65E-27CB402CA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30BD76-09D4-4B92-B9B0-911130B41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Розвиток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міжнародного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наукового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обміну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dirty="0">
                <a:solidFill>
                  <a:srgbClr val="003480"/>
                </a:solidFill>
                <a:latin typeface="Mariupol Strong" panose="02010B00020201010004" pitchFamily="50" charset="-52"/>
              </a:rPr>
              <a:t>B        </a:t>
            </a:r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 НАУКОВИЙ ПОТЕНЦІАЛ</a:t>
            </a:r>
            <a:endParaRPr lang="LID4096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26C728-C9C1-4186-94FB-E163441FEFD5}"/>
              </a:ext>
            </a:extLst>
          </p:cNvPr>
          <p:cNvSpPr txBox="1"/>
          <p:nvPr/>
        </p:nvSpPr>
        <p:spPr>
          <a:xfrm>
            <a:off x="1079448" y="2270425"/>
            <a:ext cx="2822028" cy="3579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участі у міжнародних програмах та наукових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проєктах</a:t>
            </a:r>
            <a:endParaRPr lang="uk-UA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 забезпеченню щорічного стажування науково-педагогічних працівників, здобувачів вищої освіти всіх рівнів у провідних закордонних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-наукових центрах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 Університетом міжнародних наукових конференцій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 участю провідних вітчизняних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зарубіжних учених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Підтримка університетських наукових видань та створення їх електронних сайтів,  відкриття доступу до закордонних електронних наукових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 даних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ED6120-E7E4-44F5-BEF6-1AF8A0E75D70}"/>
              </a:ext>
            </a:extLst>
          </p:cNvPr>
          <p:cNvSpPr txBox="1"/>
          <p:nvPr/>
        </p:nvSpPr>
        <p:spPr>
          <a:xfrm>
            <a:off x="3905567" y="2270425"/>
            <a:ext cx="3329600" cy="267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структурі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Центру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задля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підготовки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заявок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конференціях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(особливо за кордоном)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конгресів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симпозіумів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форумів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конференцій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05806B-F335-4253-98E2-10BD7A96FBD7}"/>
              </a:ext>
            </a:extLst>
          </p:cNvPr>
          <p:cNvSpPr txBox="1"/>
          <p:nvPr/>
        </p:nvSpPr>
        <p:spPr>
          <a:xfrm>
            <a:off x="7463031" y="2250331"/>
            <a:ext cx="2990074" cy="325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Позитивна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прийнятих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організаціями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рахунок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характеру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беруть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участь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короткострокових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uk-UA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довгострокових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конференціях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форумах,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експертизі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тощо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A843E-4E6D-4C8F-847F-5A2854331F55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84F2B-9BDA-4913-B3D7-D2C58D10CBDD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B3DC05-0DD0-481E-8B21-D00E2B3EFF5C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1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1533F64-469B-409C-BBB6-BE0EF2F5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50B702A-28C5-4C3D-A65E-27CB402CA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30BD76-09D4-4B92-B9B0-911130B41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Удосконалення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інформаційного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забезпечення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розвитку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науки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dirty="0">
                <a:solidFill>
                  <a:srgbClr val="003480"/>
                </a:solidFill>
                <a:latin typeface="Mariupol Strong" panose="02010B00020201010004" pitchFamily="50" charset="-52"/>
              </a:rPr>
              <a:t>B        </a:t>
            </a:r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 НАУКОВИЙ ПОТЕНЦІАЛ</a:t>
            </a:r>
            <a:endParaRPr lang="LID4096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26C728-C9C1-4186-94FB-E163441FEFD5}"/>
              </a:ext>
            </a:extLst>
          </p:cNvPr>
          <p:cNvSpPr txBox="1"/>
          <p:nvPr/>
        </p:nvSpPr>
        <p:spPr>
          <a:xfrm>
            <a:off x="1079448" y="2270425"/>
            <a:ext cx="2822028" cy="273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Інтеграція університетської науки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 світового наукового простору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підвищення рейтингу її оцінювання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асортименту послуг наукової бібліотеки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Інтеграція науки університету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 світової наукової комунікації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Інформаційно-ресурсна підтримка науковців університету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 цитування публікацій  науковців університету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ED6120-E7E4-44F5-BEF6-1AF8A0E75D70}"/>
              </a:ext>
            </a:extLst>
          </p:cNvPr>
          <p:cNvSpPr txBox="1"/>
          <p:nvPr/>
        </p:nvSpPr>
        <p:spPr>
          <a:xfrm>
            <a:off x="3905567" y="2270425"/>
            <a:ext cx="3329600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Відновлення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бібліотеки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Посилення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складової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бібліотеки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репозитарію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Інтеграція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Вісника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світовий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простір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публікацій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авторитетних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національних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виданнях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05806B-F335-4253-98E2-10BD7A96FBD7}"/>
              </a:ext>
            </a:extLst>
          </p:cNvPr>
          <p:cNvSpPr txBox="1"/>
          <p:nvPr/>
        </p:nvSpPr>
        <p:spPr>
          <a:xfrm>
            <a:off x="7463031" y="2250331"/>
            <a:ext cx="2990074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статей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фахових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виданнях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України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за кордоном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(у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виданнях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індексуються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наукометричних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базах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даних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Scopus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Web of Science)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Зростання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індексу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цитування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наукометричних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базах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даних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Зростання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рейтингу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Вісника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серіями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наукометричних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базах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даних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A843E-4E6D-4C8F-847F-5A2854331F55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84F2B-9BDA-4913-B3D7-D2C58D10CBDD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B3DC05-0DD0-481E-8B21-D00E2B3EFF5C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С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МІЖНАРОДНЕ СПІВРОБІТНИЦТВО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7" name="Google Shape;123;p17">
            <a:extLst>
              <a:ext uri="{FF2B5EF4-FFF2-40B4-BE49-F238E27FC236}">
                <a16:creationId xmlns:a16="http://schemas.microsoft.com/office/drawing/2014/main" id="{1BDA7E49-0779-4CAC-9281-F5FA35872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Поглиблення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інтеграції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до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європейського</a:t>
            </a:r>
            <a:br>
              <a:rPr lang="en-US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світового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освітньо-наукового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простору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7074802-F57F-49DC-9076-7A9AF7B87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6931BA-E3FF-4CC2-ABBD-D3CD8A35A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5FD8E31-8CAE-4DE0-A2FD-322D00E88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5DD7F6-38E8-4803-9498-623A1E8C6D99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5A689B-BAD8-4DA0-AE4E-7DB528228426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BDC030-0D65-4B6A-B332-AEAD491CFEAA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39241C-0BFC-42EE-A23C-6CCCD35B9EB6}"/>
              </a:ext>
            </a:extLst>
          </p:cNvPr>
          <p:cNvSpPr txBox="1"/>
          <p:nvPr/>
        </p:nvSpPr>
        <p:spPr>
          <a:xfrm>
            <a:off x="1079448" y="2270425"/>
            <a:ext cx="2822028" cy="1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Досягнення європейських стандартів якості освіти та наукових досліджень відповідно до плану післявоєнної відбудови України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напрямів спільних наукових досліджень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2E1FB2-08C0-413C-BFF9-594E87A055E0}"/>
              </a:ext>
            </a:extLst>
          </p:cNvPr>
          <p:cNvSpPr txBox="1"/>
          <p:nvPr/>
        </p:nvSpPr>
        <p:spPr>
          <a:xfrm>
            <a:off x="3905567" y="2270425"/>
            <a:ext cx="3329600" cy="422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стратегії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інтернаціоналізації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власної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моделі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задля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посилення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позицій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освітньо-науковому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просторі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Інтенсифікація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академічної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мобільності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іноземних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переліку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країн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залучаються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іноземці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асоціаціях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мережах,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консорціумах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провідних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світових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перш за все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європейських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структурах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галузі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науки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механізмів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популяризації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DA5D26-5436-4B68-AD02-D06DAF20BC4A}"/>
              </a:ext>
            </a:extLst>
          </p:cNvPr>
          <p:cNvSpPr txBox="1"/>
          <p:nvPr/>
        </p:nvSpPr>
        <p:spPr>
          <a:xfrm>
            <a:off x="7463031" y="2250331"/>
            <a:ext cx="2990074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рахунок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характеру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Зростання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академічної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мобільності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контингенту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іноземних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Розроблена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стратегія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інтернаціоналізації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досліджень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Членство МДУ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асоціаціях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мережах,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консорціумах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провідних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світових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перш за все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європейських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структурах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галузі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науки</a:t>
            </a:r>
          </a:p>
        </p:txBody>
      </p:sp>
    </p:spTree>
    <p:extLst>
      <p:ext uri="{BB962C8B-B14F-4D97-AF65-F5344CB8AC3E}">
        <p14:creationId xmlns:p14="http://schemas.microsoft.com/office/powerpoint/2010/main" val="408679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С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МІЖНАРОДНЕ СПІВРОБІТНИЦТВО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7" name="Google Shape;123;p17">
            <a:extLst>
              <a:ext uri="{FF2B5EF4-FFF2-40B4-BE49-F238E27FC236}">
                <a16:creationId xmlns:a16="http://schemas.microsoft.com/office/drawing/2014/main" id="{1BDA7E49-0779-4CAC-9281-F5FA35872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Розвиток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та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урізноманітнення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форм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міжнародного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співробітництва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7074802-F57F-49DC-9076-7A9AF7B87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6931BA-E3FF-4CC2-ABBD-D3CD8A35A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5FD8E31-8CAE-4DE0-A2FD-322D00E88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5DD7F6-38E8-4803-9498-623A1E8C6D99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5A689B-BAD8-4DA0-AE4E-7DB528228426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BDC030-0D65-4B6A-B332-AEAD491CFEAA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39241C-0BFC-42EE-A23C-6CCCD35B9EB6}"/>
              </a:ext>
            </a:extLst>
          </p:cNvPr>
          <p:cNvSpPr txBox="1"/>
          <p:nvPr/>
        </p:nvSpPr>
        <p:spPr>
          <a:xfrm>
            <a:off x="1079448" y="2270425"/>
            <a:ext cx="2822028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участі викладачів і студентів у міжнародних конференціях, форумах, симпозіумах тощо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 нових міжнародних центрів за підтримки іноземних партнерів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спільної видавничої діяльності із зарубіжними партнерами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партнерств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рівні громад за участі та посередництва МДУ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2E1FB2-08C0-413C-BFF9-594E87A055E0}"/>
              </a:ext>
            </a:extLst>
          </p:cNvPr>
          <p:cNvSpPr txBox="1"/>
          <p:nvPr/>
        </p:nvSpPr>
        <p:spPr>
          <a:xfrm>
            <a:off x="3905567" y="2270425"/>
            <a:ext cx="3329600" cy="331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Відкриття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культурних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центрів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спільно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закордонними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партнерами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Відкриття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представництв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-партнерах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ринку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науково-дослідних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послуг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інтернаціональної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компоненти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усіх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співробітництва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закордонними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роботодавцями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проходження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стажування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виробничої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практики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DA5D26-5436-4B68-AD02-D06DAF20BC4A}"/>
              </a:ext>
            </a:extLst>
          </p:cNvPr>
          <p:cNvSpPr txBox="1"/>
          <p:nvPr/>
        </p:nvSpPr>
        <p:spPr>
          <a:xfrm>
            <a:off x="7463031" y="2250331"/>
            <a:ext cx="3088428" cy="4481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прийнятих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організаціями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Представництво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закордонних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-партнерах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організаціях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учасником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є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закордонної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виробничої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практики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ОП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інтернаціональною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складовою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Досягнення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параметрів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достатнього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компонентам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умовах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інтернаціоналізації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Включення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мережу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прогромадських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Європи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3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С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МІЖНАРОДНЕ СПІВРОБІТНИЦТВО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7" name="Google Shape;123;p17">
            <a:extLst>
              <a:ext uri="{FF2B5EF4-FFF2-40B4-BE49-F238E27FC236}">
                <a16:creationId xmlns:a16="http://schemas.microsoft.com/office/drawing/2014/main" id="{1BDA7E49-0779-4CAC-9281-F5FA35872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Забезпечення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якісної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і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стабільної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реалізації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міжнародних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програм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7074802-F57F-49DC-9076-7A9AF7B87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6931BA-E3FF-4CC2-ABBD-D3CD8A35A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5FD8E31-8CAE-4DE0-A2FD-322D00E88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75DD7F6-38E8-4803-9498-623A1E8C6D99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5A689B-BAD8-4DA0-AE4E-7DB528228426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BDC030-0D65-4B6A-B332-AEAD491CFEAA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39241C-0BFC-42EE-A23C-6CCCD35B9EB6}"/>
              </a:ext>
            </a:extLst>
          </p:cNvPr>
          <p:cNvSpPr txBox="1"/>
          <p:nvPr/>
        </p:nvSpPr>
        <p:spPr>
          <a:xfrm>
            <a:off x="1079448" y="2270425"/>
            <a:ext cx="2822028" cy="280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кола нових міжнародних партнерів і пролонгація вже існуючих угод про співробітництво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 міжнародної академічної мобільності студентів, аспірантів та професорсько-викладацького складу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 участі викладачів і студентів у різних грантових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проєктах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програмах міжнародних організацій та співтовариств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Позиціювання МДУ у міжнародних університетських рейтингах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2E1FB2-08C0-413C-BFF9-594E87A055E0}"/>
              </a:ext>
            </a:extLst>
          </p:cNvPr>
          <p:cNvSpPr txBox="1"/>
          <p:nvPr/>
        </p:nvSpPr>
        <p:spPr>
          <a:xfrm>
            <a:off x="3905567" y="2270425"/>
            <a:ext cx="3329600" cy="3836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переліку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заявок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диверсифікованими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джерелами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шляхом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відкриття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Центрі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іміджевих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Україні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за кордоном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компетентностей НПП шляхом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практичних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рамках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Концепції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англійської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мови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подвійних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дипломів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асоціаціях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консорціумах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альянсах, 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асоціацій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провідних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іноземних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фахівців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роботи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спеціалізованих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радах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DA5D26-5436-4B68-AD02-D06DAF20BC4A}"/>
              </a:ext>
            </a:extLst>
          </p:cNvPr>
          <p:cNvSpPr txBox="1"/>
          <p:nvPr/>
        </p:nvSpPr>
        <p:spPr>
          <a:xfrm>
            <a:off x="7463031" y="2250331"/>
            <a:ext cx="3088428" cy="4481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національних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рейтингах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закладів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нагород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(грамот,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дипломів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студентами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участь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конкурсах,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стажуваннях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угод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співробітництво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укладених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зарубіжними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установами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Інституційна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угод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співробітництво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персональному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зростання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 - участь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студента без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імплементації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досвіду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інституційного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впливу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проєктним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офісом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кафедрами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подвійних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дипломів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2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D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ОСВІТНЄ СЕРЕДОВИЩЕ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7" name="Google Shape;123;p17">
            <a:extLst>
              <a:ext uri="{FF2B5EF4-FFF2-40B4-BE49-F238E27FC236}">
                <a16:creationId xmlns:a16="http://schemas.microsoft.com/office/drawing/2014/main" id="{1BDA7E49-0779-4CAC-9281-F5FA35872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Оновлення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освітнього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середовища</a:t>
            </a:r>
            <a:br>
              <a:rPr lang="en-US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умовах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тимчасового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переміщення</a:t>
            </a:r>
            <a:br>
              <a:rPr lang="en-US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із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посиленням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соціально-гуманітарної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складової</a:t>
            </a:r>
            <a:endParaRPr lang="ru-RU" sz="28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C2814C8-0241-4A86-B011-6650EC7CC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95E6A3F-DCC3-421E-92A1-82F09D7E5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E77DA9-76BA-4708-BAFD-F5366613F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5694BAA-A810-4229-B3D2-15AAB715FA9B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7AA332-6C43-4987-9799-82DE9C3FFF00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4A17A7-25F8-41C9-A794-09778DA191D4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58D334-FA27-4770-826B-7E470AEE3D6B}"/>
              </a:ext>
            </a:extLst>
          </p:cNvPr>
          <p:cNvSpPr txBox="1"/>
          <p:nvPr/>
        </p:nvSpPr>
        <p:spPr>
          <a:xfrm>
            <a:off x="1079448" y="2270425"/>
            <a:ext cx="2822028" cy="319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 </a:t>
            </a:r>
            <a:r>
              <a:rPr lang="en-US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CIVIC Center 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МДУ як платформи для збереження ідентичності маріупольської громади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 реалізації соціально-гуманітарної функції університету в умовах переміщення – Голос Маріуполя в Україні та світі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співробітництва із міжнародними та національними центрами гуманітарної допомоги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волонтерства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 безпечного освітнього середовища для життя та здоров’я учасників освітнього процесу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29A015-3E1A-43B5-86D5-FA898858AA39}"/>
              </a:ext>
            </a:extLst>
          </p:cNvPr>
          <p:cNvSpPr txBox="1"/>
          <p:nvPr/>
        </p:nvSpPr>
        <p:spPr>
          <a:xfrm>
            <a:off x="3905567" y="2270425"/>
            <a:ext cx="3329600" cy="454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комунікаційної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стратегії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навколо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«Родина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волонтерів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МДУ»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членів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неформальної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особистісних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професійних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навичок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гуманітарної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студентам,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також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маріупольцям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тимчасово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мешкають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Києві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гуманітарних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гуманітарної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психологічної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юридичної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інших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маріупольців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тренінгових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центрів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майстерень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представників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маріупольської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02B20C-35F4-4A99-A3A5-3F2FF69526A1}"/>
              </a:ext>
            </a:extLst>
          </p:cNvPr>
          <p:cNvSpPr txBox="1"/>
          <p:nvPr/>
        </p:nvSpPr>
        <p:spPr>
          <a:xfrm>
            <a:off x="7463031" y="2250331"/>
            <a:ext cx="3088428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через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CIVIC Center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тренінгів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семінарів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круглих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столів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тощо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питань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гуманітарної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психологічної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ВПО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виступів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інтерв’ю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вітчизняних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іноземних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ЗМІ,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присвячених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маріупольцям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діючих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центрів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«Родиною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волонтерів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МДУ»</a:t>
            </a:r>
          </a:p>
        </p:txBody>
      </p:sp>
    </p:spTree>
    <p:extLst>
      <p:ext uri="{BB962C8B-B14F-4D97-AF65-F5344CB8AC3E}">
        <p14:creationId xmlns:p14="http://schemas.microsoft.com/office/powerpoint/2010/main" val="379170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D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ОСВІТНЄ СЕРЕДОВИЩЕ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7" name="Google Shape;123;p17">
            <a:extLst>
              <a:ext uri="{FF2B5EF4-FFF2-40B4-BE49-F238E27FC236}">
                <a16:creationId xmlns:a16="http://schemas.microsoft.com/office/drawing/2014/main" id="{1BDA7E49-0779-4CAC-9281-F5FA35872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Створення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умов для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творчого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розвитку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студентства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C2814C8-0241-4A86-B011-6650EC7CC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95E6A3F-DCC3-421E-92A1-82F09D7E5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E77DA9-76BA-4708-BAFD-F5366613F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5694BAA-A810-4229-B3D2-15AAB715FA9B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7AA332-6C43-4987-9799-82DE9C3FFF00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4A17A7-25F8-41C9-A794-09778DA191D4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58D334-FA27-4770-826B-7E470AEE3D6B}"/>
              </a:ext>
            </a:extLst>
          </p:cNvPr>
          <p:cNvSpPr txBox="1"/>
          <p:nvPr/>
        </p:nvSpPr>
        <p:spPr>
          <a:xfrm>
            <a:off x="1079448" y="2270425"/>
            <a:ext cx="2822028" cy="319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 співробітництва зі студентами  з метою   виявлення потенційних лідерів та організаторів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Підготовка  нових програм для участі у міжнародних фестивалях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Виховання студента як високоморальної інтелігентної особистості, зміцнення моралі і духовності, формування у молоді національної світоглядної позиції, почуття патріотизму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Відновлення діяльності творчих колективів НАНТ «Промінь»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«Сопрано»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29A015-3E1A-43B5-86D5-FA898858AA39}"/>
              </a:ext>
            </a:extLst>
          </p:cNvPr>
          <p:cNvSpPr txBox="1"/>
          <p:nvPr/>
        </p:nvSpPr>
        <p:spPr>
          <a:xfrm>
            <a:off x="3905567" y="2270425"/>
            <a:ext cx="3329600" cy="202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позанавчальних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конкурсів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фестивалів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круглих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столів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заохочення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конкурсах, фестивалях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різного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умов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мережі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Участь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у фестивалях, конкурсах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різного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02B20C-35F4-4A99-A3A5-3F2FF69526A1}"/>
              </a:ext>
            </a:extLst>
          </p:cNvPr>
          <p:cNvSpPr txBox="1"/>
          <p:nvPr/>
        </p:nvSpPr>
        <p:spPr>
          <a:xfrm>
            <a:off x="7463031" y="2250331"/>
            <a:ext cx="3088428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об’єднань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колективів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переможців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обласних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всеукраїнських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конкурсів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фестивалів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тощо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нагород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(медалей,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дипломів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грамот),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спрямованих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національно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–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патріотичне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громадянське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морально-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етичне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художньо-естетичне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фізичне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виховання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здорового способу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життя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вокальним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колективом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«Сопрано»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«Народного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аматорського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6211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D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ОСВІТНЄ СЕРЕДОВИЩЕ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7" name="Google Shape;123;p17">
            <a:extLst>
              <a:ext uri="{FF2B5EF4-FFF2-40B4-BE49-F238E27FC236}">
                <a16:creationId xmlns:a16="http://schemas.microsoft.com/office/drawing/2014/main" id="{1BDA7E49-0779-4CAC-9281-F5FA35872A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Розвиток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студентського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самоврядування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C2814C8-0241-4A86-B011-6650EC7CC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95E6A3F-DCC3-421E-92A1-82F09D7E5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1E77DA9-76BA-4708-BAFD-F5366613F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5694BAA-A810-4229-B3D2-15AAB715FA9B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7AA332-6C43-4987-9799-82DE9C3FFF00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4A17A7-25F8-41C9-A794-09778DA191D4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58D334-FA27-4770-826B-7E470AEE3D6B}"/>
              </a:ext>
            </a:extLst>
          </p:cNvPr>
          <p:cNvSpPr txBox="1"/>
          <p:nvPr/>
        </p:nvSpPr>
        <p:spPr>
          <a:xfrm>
            <a:off x="1079448" y="2270425"/>
            <a:ext cx="2822028" cy="2088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 діяльності студентських гуртків, товариств, об'єднань, клубів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 інтересами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 співробітництва зі студентами інших  закладів вищої освіти і молодіжними організаціями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співробітництва зі студентами  з метою   виявлення потенційних лідерів та організаторів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29A015-3E1A-43B5-86D5-FA898858AA39}"/>
              </a:ext>
            </a:extLst>
          </p:cNvPr>
          <p:cNvSpPr txBox="1"/>
          <p:nvPr/>
        </p:nvSpPr>
        <p:spPr>
          <a:xfrm>
            <a:off x="3905567" y="2270425"/>
            <a:ext cx="3329600" cy="163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постійного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діалогу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адміністрація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–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студактив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культурно-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просвітницьких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виховних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Всебічна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студентської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ініціативи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волонтерського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руху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02B20C-35F4-4A99-A3A5-3F2FF69526A1}"/>
              </a:ext>
            </a:extLst>
          </p:cNvPr>
          <p:cNvSpPr txBox="1"/>
          <p:nvPr/>
        </p:nvSpPr>
        <p:spPr>
          <a:xfrm>
            <a:off x="7463031" y="2250331"/>
            <a:ext cx="3088428" cy="189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лідерського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студентської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молоді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беруть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участь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молодіжних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місцевого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самоврядування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самоврядування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волонтерських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0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E        </a:t>
            </a:r>
            <a:r>
              <a:rPr lang="uk-UA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 РОЗВИТОК ІНФРАСТРУКТУРИ</a:t>
            </a:r>
            <a:endParaRPr lang="LID4096" sz="1700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Створення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матеріально-технічної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бази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університетув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умовах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тимчасового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переміщення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44E241-D6C1-48B5-8DE3-D183B668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830499-F4ED-473C-B375-8A7211F6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21DBC4-D703-4858-93E3-836665B18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AE611A-2437-45D8-8464-BBB19A571F87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D0338-BFC7-4374-A9B3-F93776B0A009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44E0A2-55C1-4C52-9CA2-BE1B08B017C1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05B0D0-048F-4F02-B683-896AD5B33EED}"/>
              </a:ext>
            </a:extLst>
          </p:cNvPr>
          <p:cNvSpPr txBox="1"/>
          <p:nvPr/>
        </p:nvSpPr>
        <p:spPr>
          <a:xfrm>
            <a:off x="1079448" y="2270425"/>
            <a:ext cx="2822028" cy="319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капітального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поточного ремонту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приміщень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будівель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використанням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сучасного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дизайну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благоустроїм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прилеглої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території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умовах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тимчасового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переміщення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регіональних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закладів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грантових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проєктах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тощо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безбар’єрного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середовища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Зелений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FFC0E9-70D3-4D5F-8500-5C40A4BC33C6}"/>
              </a:ext>
            </a:extLst>
          </p:cNvPr>
          <p:cNvSpPr txBox="1"/>
          <p:nvPr/>
        </p:nvSpPr>
        <p:spPr>
          <a:xfrm>
            <a:off x="4093967" y="2270425"/>
            <a:ext cx="3141200" cy="273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нового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будівництва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реконструкції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МТБ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Капітальний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ремонт корпусу МДУ 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Києві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Капітальний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ремонт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гуртожитку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Реконструкція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приміщення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відкриття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CIVIC Center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Зелений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» 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спрямованою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мінімізацію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навантаження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довкілля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впливу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людину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86B5C7-354E-457D-AD9C-67410C7DF80E}"/>
              </a:ext>
            </a:extLst>
          </p:cNvPr>
          <p:cNvSpPr txBox="1"/>
          <p:nvPr/>
        </p:nvSpPr>
        <p:spPr>
          <a:xfrm>
            <a:off x="7463031" y="2250331"/>
            <a:ext cx="3088428" cy="34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МТБ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умовах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тимчасового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переміщення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будівництво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реконструкцію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капітальний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поточний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ремонти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основних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фондів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показники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матеріально-технічного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сучасним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обладнанням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заходи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охорони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праці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доступності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осіб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інвалідністю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інших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маломобільних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груп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населення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Зелений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»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механізм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виконання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45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E        </a:t>
            </a:r>
            <a:r>
              <a:rPr lang="uk-UA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 РОЗВИТОК ІНФРАСТРУКТУРИ</a:t>
            </a:r>
            <a:endParaRPr lang="LID4096" sz="1700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Вдосконалення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інформаційно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-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телекомунікаційного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забезпечення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44E241-D6C1-48B5-8DE3-D183B668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830499-F4ED-473C-B375-8A7211F6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21DBC4-D703-4858-93E3-836665B18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AE611A-2437-45D8-8464-BBB19A571F87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D0338-BFC7-4374-A9B3-F93776B0A009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44E0A2-55C1-4C52-9CA2-BE1B08B017C1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05B0D0-048F-4F02-B683-896AD5B33EED}"/>
              </a:ext>
            </a:extLst>
          </p:cNvPr>
          <p:cNvSpPr txBox="1"/>
          <p:nvPr/>
        </p:nvSpPr>
        <p:spPr>
          <a:xfrm>
            <a:off x="1079448" y="2270425"/>
            <a:ext cx="2822028" cy="189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надійності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збереження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захист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неавторизованого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доступу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документообігу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Обладнання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аудиторій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стаціонарними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сучасними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мультимедійними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технічними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засобами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FFC0E9-70D3-4D5F-8500-5C40A4BC33C6}"/>
              </a:ext>
            </a:extLst>
          </p:cNvPr>
          <p:cNvSpPr txBox="1"/>
          <p:nvPr/>
        </p:nvSpPr>
        <p:spPr>
          <a:xfrm>
            <a:off x="4093967" y="2270425"/>
            <a:ext cx="3141200" cy="461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карти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 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техніці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План по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придбанню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технічних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засобів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робочий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Відновлення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матеріально-технічної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комп’ютерної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мережі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надійності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збереження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захисту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інформації</a:t>
            </a:r>
            <a:endParaRPr lang="ru-RU" sz="1100" b="1" dirty="0"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будівель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корпусів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гуртожитку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доступом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мережі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Інтернет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документообігу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єдиної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документації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відеоспостереження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контролю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управління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доступом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корпусах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гуртожитку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86B5C7-354E-457D-AD9C-67410C7DF80E}"/>
              </a:ext>
            </a:extLst>
          </p:cNvPr>
          <p:cNvSpPr txBox="1"/>
          <p:nvPr/>
        </p:nvSpPr>
        <p:spPr>
          <a:xfrm>
            <a:off x="7463031" y="2250331"/>
            <a:ext cx="3088428" cy="441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Рівень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комп’ютеризації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управління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університетом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Наявність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документообігу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Можливість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доступу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мережі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Інтернет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технологією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Wi-Fi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Наявність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відеоспостереження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Наявність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контролю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управління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доступом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приміщень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Стабільна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робота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порталу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Наявність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хмарного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сховища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інформацією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Відсоток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автоматизації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документообігу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обладнаних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аудиторій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занять у онлайн/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змішаному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форматі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6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338" y="154310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Місія, </a:t>
            </a:r>
            <a:r>
              <a:rPr lang="ru-RU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візія</a:t>
            </a:r>
            <a:r>
              <a:rPr lang="ru-RU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, цінності</a:t>
            </a:r>
            <a:endParaRPr sz="4000"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A765B-FFB9-432E-B282-2A36F364B75C}"/>
              </a:ext>
            </a:extLst>
          </p:cNvPr>
          <p:cNvSpPr txBox="1"/>
          <p:nvPr/>
        </p:nvSpPr>
        <p:spPr>
          <a:xfrm>
            <a:off x="402542" y="1769368"/>
            <a:ext cx="11591363" cy="29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800" b="1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Місія</a:t>
            </a:r>
            <a:endParaRPr lang="uk-UA" sz="2800" b="1" dirty="0">
              <a:solidFill>
                <a:srgbClr val="003480"/>
              </a:solidFill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Зміцнювати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науково-освітній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інноваційний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потенціал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України</a:t>
            </a:r>
            <a:b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        шляхом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продукування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проривних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моделей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людського</a:t>
            </a:r>
            <a:r>
              <a:rPr lang="ru-RU" sz="1600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капіталу</a:t>
            </a:r>
            <a:endParaRPr lang="ru-RU" sz="1600" dirty="0">
              <a:solidFill>
                <a:srgbClr val="003480"/>
              </a:solidFill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2800" b="1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Візія</a:t>
            </a:r>
            <a:endParaRPr lang="ru-RU" sz="2800" b="1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Національний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лідер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серед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прогромадських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університетів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амбасадор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Маріуполя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Україні</a:t>
            </a:r>
            <a:r>
              <a:rPr lang="ru-RU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світі</a:t>
            </a:r>
            <a:endParaRPr lang="ru-RU" sz="16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2800" b="1" dirty="0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Цінності</a:t>
            </a:r>
            <a:endParaRPr lang="uk-UA" sz="28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CE9E4-9FB1-4D46-8890-6AA5CECDB3B8}"/>
              </a:ext>
            </a:extLst>
          </p:cNvPr>
          <p:cNvSpPr txBox="1"/>
          <p:nvPr/>
        </p:nvSpPr>
        <p:spPr>
          <a:xfrm>
            <a:off x="920695" y="4839893"/>
            <a:ext cx="4951778" cy="15920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600" dirty="0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Свобода</a:t>
            </a: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uk-UA" sz="16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Єдність</a:t>
            </a:r>
            <a:endParaRPr lang="ru-RU" sz="1600" dirty="0">
              <a:solidFill>
                <a:srgbClr val="003480"/>
              </a:solidFill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uk-UA" sz="16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</a:t>
            </a:r>
            <a:r>
              <a:rPr lang="ru-RU" sz="1600" dirty="0" err="1">
                <a:solidFill>
                  <a:srgbClr val="003480"/>
                </a:solidFill>
                <a:latin typeface="Arsenal" panose="02010504060200020004" pitchFamily="50" charset="0"/>
                <a:ea typeface="Times New Roman" panose="02020603050405020304" pitchFamily="18" charset="0"/>
              </a:rPr>
              <a:t>оброчесність</a:t>
            </a:r>
            <a:endParaRPr lang="ru-RU" sz="16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endParaRPr lang="ru-RU" sz="16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1600" dirty="0" err="1">
                <a:solidFill>
                  <a:srgbClr val="003480"/>
                </a:solidFill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Людяність</a:t>
            </a:r>
            <a:endParaRPr lang="ru-RU" sz="1600" dirty="0">
              <a:solidFill>
                <a:srgbClr val="003480"/>
              </a:solidFill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CB79CB-0A44-4E6F-B863-82CDB1059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3" y="4839893"/>
            <a:ext cx="417934" cy="4179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B82522-B082-4CB2-A6F8-F4DA61AEF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42" y="5635912"/>
            <a:ext cx="417934" cy="4179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24D596-D5C3-48A8-810D-95E727081F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4" y="5635912"/>
            <a:ext cx="430823" cy="430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856378-2FCF-44E9-AFE7-B3A1C2C11E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42" y="4839892"/>
            <a:ext cx="417934" cy="4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E        </a:t>
            </a:r>
            <a:r>
              <a:rPr lang="uk-UA" sz="1700" dirty="0">
                <a:solidFill>
                  <a:srgbClr val="003480"/>
                </a:solidFill>
                <a:latin typeface="Mariupol Strong" panose="02010B00020201010004" pitchFamily="50" charset="-52"/>
              </a:rPr>
              <a:t> РОЗВИТОК ІНФРАСТРУКТУРИ</a:t>
            </a:r>
            <a:endParaRPr lang="LID4096" sz="1700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Розвиток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ефективного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енергоменеджменту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44E241-D6C1-48B5-8DE3-D183B6685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830499-F4ED-473C-B375-8A7211F6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21DBC4-D703-4858-93E3-836665B18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AE611A-2437-45D8-8464-BBB19A571F87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D0338-BFC7-4374-A9B3-F93776B0A009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44E0A2-55C1-4C52-9CA2-BE1B08B017C1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05B0D0-048F-4F02-B683-896AD5B33EED}"/>
              </a:ext>
            </a:extLst>
          </p:cNvPr>
          <p:cNvSpPr txBox="1"/>
          <p:nvPr/>
        </p:nvSpPr>
        <p:spPr>
          <a:xfrm>
            <a:off x="1079448" y="2270426"/>
            <a:ext cx="2786656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енергозбереження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EFFC0E9-70D3-4D5F-8500-5C40A4BC33C6}"/>
              </a:ext>
            </a:extLst>
          </p:cNvPr>
          <p:cNvSpPr txBox="1"/>
          <p:nvPr/>
        </p:nvSpPr>
        <p:spPr>
          <a:xfrm>
            <a:off x="4093967" y="2270425"/>
            <a:ext cx="3141200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Провести комплекс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енергозбереження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енергетичної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ефективності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об’єктів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86B5C7-354E-457D-AD9C-67410C7DF80E}"/>
              </a:ext>
            </a:extLst>
          </p:cNvPr>
          <p:cNvSpPr txBox="1"/>
          <p:nvPr/>
        </p:nvSpPr>
        <p:spPr>
          <a:xfrm>
            <a:off x="7463031" y="2250331"/>
            <a:ext cx="3088428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сучасних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енергозберігаючих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технологій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систем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опалення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корпусів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енерговитрат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зменшення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енерговитрат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747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F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ФІНАНСОВА СТАБІЛЬНІСТЬ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Дотримання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принципів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цільового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та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ефективного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використання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коштів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529CD6-DEC2-4F2B-BC46-2673FDD2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1C83A7-3AC8-4BB3-AF16-7E37D16E4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6CCF56-67D5-44C8-A6DD-2B24D6893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3E0C3A-9966-4E04-831F-8C6FB7FD70EE}"/>
              </a:ext>
            </a:extLst>
          </p:cNvPr>
          <p:cNvSpPr txBox="1"/>
          <p:nvPr/>
        </p:nvSpPr>
        <p:spPr>
          <a:xfrm>
            <a:off x="1079448" y="2270425"/>
            <a:ext cx="2822028" cy="176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прозорого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розподілу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використання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регулярного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внутрішнього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аудиту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оприлюднення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його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результатів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Коригування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кошторисів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надходжень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видатків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відповідно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ситуації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невідклад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5EDCA-5393-45A1-BA6C-AE89068DC558}"/>
              </a:ext>
            </a:extLst>
          </p:cNvPr>
          <p:cNvSpPr txBox="1"/>
          <p:nvPr/>
        </p:nvSpPr>
        <p:spPr>
          <a:xfrm>
            <a:off x="4093967" y="2270425"/>
            <a:ext cx="3141200" cy="196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Централізоване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прозоре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планування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бюджету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підрозділів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урахуванням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ситуації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невідкладних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прозорого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розподілу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використання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регулярного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внутрішнього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аудиту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оприлюднення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його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результатів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CB946F-F294-4B3B-A2D0-89C11A39E1C0}"/>
              </a:ext>
            </a:extLst>
          </p:cNvPr>
          <p:cNvSpPr txBox="1"/>
          <p:nvPr/>
        </p:nvSpPr>
        <p:spPr>
          <a:xfrm>
            <a:off x="7463031" y="2250331"/>
            <a:ext cx="3088428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бюджету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використання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коштів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Позитивні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результати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аудиту,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перевірок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контролюючих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9CE6DB-BC60-421C-90D7-173961771451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73A93A-CB6E-4D76-A196-900A8A7410E1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86D7B7-5FD5-4CB8-9A7F-696CAFF808F7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73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F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ФІНАНСОВА СТАБІЛЬНІСТЬ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Диверсифікація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джерел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фінансування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університету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529CD6-DEC2-4F2B-BC46-2673FDD2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1C83A7-3AC8-4BB3-AF16-7E37D16E4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6CCF56-67D5-44C8-A6DD-2B24D6893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3E0C3A-9966-4E04-831F-8C6FB7FD70EE}"/>
              </a:ext>
            </a:extLst>
          </p:cNvPr>
          <p:cNvSpPr txBox="1"/>
          <p:nvPr/>
        </p:nvSpPr>
        <p:spPr>
          <a:xfrm>
            <a:off x="1079448" y="2270425"/>
            <a:ext cx="2822028" cy="247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зростання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надходжень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через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частки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досліджень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спектру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платних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послуг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спільних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партнерами 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субвенцій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різних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бюджетів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державному бюджету на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соціально-економічного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регіону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фонду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відновлення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5EDCA-5393-45A1-BA6C-AE89068DC558}"/>
              </a:ext>
            </a:extLst>
          </p:cNvPr>
          <p:cNvSpPr txBox="1"/>
          <p:nvPr/>
        </p:nvSpPr>
        <p:spPr>
          <a:xfrm>
            <a:off x="4093967" y="2270425"/>
            <a:ext cx="3141200" cy="267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організаційно-фінансового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механізму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забезпечить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самостійності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зацікавленості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відповідальності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кінцевий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результат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підрозділів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метою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джерел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культури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колективі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відповідає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новому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механізму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Україні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фандрайзингової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кампанії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відновлення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CB946F-F294-4B3B-A2D0-89C11A39E1C0}"/>
              </a:ext>
            </a:extLst>
          </p:cNvPr>
          <p:cNvSpPr txBox="1"/>
          <p:nvPr/>
        </p:nvSpPr>
        <p:spPr>
          <a:xfrm>
            <a:off x="7463031" y="2250331"/>
            <a:ext cx="3088428" cy="11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резервів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фондів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перспективних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напрямів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субвенцій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CF156-5AC7-4DBC-844A-6F5B6BDD3D9B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FD066-CDD4-4CD9-8AAB-52AB8ED030D4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7826E-B234-47A5-88C9-F881FBDEAD84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1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F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ФІНАНСОВА СТАБІЛЬНІСТЬ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Інвестування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в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стратегічно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важливі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напрямки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діяльності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університету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529CD6-DEC2-4F2B-BC46-2673FDD2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1C83A7-3AC8-4BB3-AF16-7E37D16E4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6CCF56-67D5-44C8-A6DD-2B24D6893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3E0C3A-9966-4E04-831F-8C6FB7FD70EE}"/>
              </a:ext>
            </a:extLst>
          </p:cNvPr>
          <p:cNvSpPr txBox="1"/>
          <p:nvPr/>
        </p:nvSpPr>
        <p:spPr>
          <a:xfrm>
            <a:off x="1079448" y="2270425"/>
            <a:ext cx="2822028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Заснування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фонду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сталого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інвестиційних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5EDCA-5393-45A1-BA6C-AE89068DC558}"/>
              </a:ext>
            </a:extLst>
          </p:cNvPr>
          <p:cNvSpPr txBox="1"/>
          <p:nvPr/>
        </p:nvSpPr>
        <p:spPr>
          <a:xfrm>
            <a:off x="4093967" y="2270425"/>
            <a:ext cx="3141200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підготовки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інвестиційних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Використання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можливостей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CB946F-F294-4B3B-A2D0-89C11A39E1C0}"/>
              </a:ext>
            </a:extLst>
          </p:cNvPr>
          <p:cNvSpPr txBox="1"/>
          <p:nvPr/>
        </p:nvSpPr>
        <p:spPr>
          <a:xfrm>
            <a:off x="7463031" y="2250331"/>
            <a:ext cx="3088428" cy="273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загальних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шляхом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контингенту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рахунок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коефіцієнтів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формулі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загального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фонду бюджету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переліку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платних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послуг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фонду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фандрайзингу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CF156-5AC7-4DBC-844A-6F5B6BDD3D9B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FD066-CDD4-4CD9-8AAB-52AB8ED030D4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7826E-B234-47A5-88C9-F881FBDEAD84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2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F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ФІНАНСОВА СТАБІЛЬНІСТЬ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Забезпечення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соціально-економічного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захисту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викладачів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,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співробітників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,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здобувачів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D529CD6-DEC2-4F2B-BC46-2673FDD20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1C83A7-3AC8-4BB3-AF16-7E37D16E4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46CCF56-67D5-44C8-A6DD-2B24D6893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3E0C3A-9966-4E04-831F-8C6FB7FD70EE}"/>
              </a:ext>
            </a:extLst>
          </p:cNvPr>
          <p:cNvSpPr txBox="1"/>
          <p:nvPr/>
        </p:nvSpPr>
        <p:spPr>
          <a:xfrm>
            <a:off x="1079448" y="2270425"/>
            <a:ext cx="2822028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соціальної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спільно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профкомом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студентським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активом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створенню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умов для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самореалізації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членів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профспілки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професійній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науковій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спортивній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творчій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Використання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адресних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форм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індивідуальної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групової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en-US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PULL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швидкої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Червона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кнопка»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B5EDCA-5393-45A1-BA6C-AE89068DC558}"/>
              </a:ext>
            </a:extLst>
          </p:cNvPr>
          <p:cNvSpPr txBox="1"/>
          <p:nvPr/>
        </p:nvSpPr>
        <p:spPr>
          <a:xfrm>
            <a:off x="4093967" y="2270425"/>
            <a:ext cx="3141200" cy="286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санаторно-курортного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лікування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й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відпочинку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покращення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умов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обстеження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лікування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профілактики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захворювання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умов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самореалізації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членів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профспілки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професійній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спортивній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творчій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чат бота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: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психологічної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гуманітарної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юридичної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CB946F-F294-4B3B-A2D0-89C11A39E1C0}"/>
              </a:ext>
            </a:extLst>
          </p:cNvPr>
          <p:cNvSpPr txBox="1"/>
          <p:nvPr/>
        </p:nvSpPr>
        <p:spPr>
          <a:xfrm>
            <a:off x="7463031" y="2250331"/>
            <a:ext cx="3088428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адресних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форм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індивідуальної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групової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реалізують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пріоритетні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напрями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його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спрямовані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покращення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захисту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Звіт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наданої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через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Червону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кнопку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CF156-5AC7-4DBC-844A-6F5B6BDD3D9B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FD066-CDD4-4CD9-8AAB-52AB8ED030D4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7826E-B234-47A5-88C9-F881FBDEAD84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G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ПРОЗОРІСТЬ ТА ПУБЛІЧНІСТЬ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Просування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в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сучасному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інформаційному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просторі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1F36F3-94AF-4171-A7D1-FC1AAD225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03510C-FFF8-4BFF-9C2C-8DF6B9794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9601ABF-1C9C-4CD4-A965-0037CF249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6057AF6-1C83-4D13-8C4F-19232A326CF0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683225-329D-44B4-84F5-08BFABA6E918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5F304F-ACFF-4093-BB29-C26C3680F76D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633E3E-2ABC-4E45-A664-2976A1BDB682}"/>
              </a:ext>
            </a:extLst>
          </p:cNvPr>
          <p:cNvSpPr txBox="1"/>
          <p:nvPr/>
        </p:nvSpPr>
        <p:spPr>
          <a:xfrm>
            <a:off x="1079448" y="2270425"/>
            <a:ext cx="2822028" cy="202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Ребрендінг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умовах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тимчасового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переміщення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Позиціонування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як </a:t>
            </a:r>
            <a:r>
              <a:rPr lang="en-US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CIVIC University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Постійне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якісного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контенту (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новини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фото,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відео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Розміщення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рекламних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меседжів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мережах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4A962F-E429-484D-9A51-E675F8025519}"/>
              </a:ext>
            </a:extLst>
          </p:cNvPr>
          <p:cNvSpPr txBox="1"/>
          <p:nvPr/>
        </p:nvSpPr>
        <p:spPr>
          <a:xfrm>
            <a:off x="4093967" y="2270425"/>
            <a:ext cx="3141200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Оновлення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брендингової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стратегії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умовах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тимчасового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переміщення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Висвітлення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офіційних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веб-ресурсах та у ЗМІ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кафедр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оновлення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доповнення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офіційному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сайті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кафедр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факультетів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висвітлення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актуальних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подій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відбувають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межах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кафедри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популяризації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здобутків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досягнень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відповідними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ОП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AC3043-8EC1-4BA4-A3ED-4D7106E6720D}"/>
              </a:ext>
            </a:extLst>
          </p:cNvPr>
          <p:cNvSpPr txBox="1"/>
          <p:nvPr/>
        </p:nvSpPr>
        <p:spPr>
          <a:xfrm>
            <a:off x="7463031" y="2250331"/>
            <a:ext cx="3088428" cy="131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Актуальний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постинґ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мережах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підписників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сторінці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соціальних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мережах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Статистика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відвідувань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офіційних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веб-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ресурсів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факультету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тощо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8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72890"/>
            <a:ext cx="58162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G        </a:t>
            </a:r>
            <a:r>
              <a:rPr lang="uk-UA" sz="1700" dirty="0">
                <a:solidFill>
                  <a:schemeClr val="bg1"/>
                </a:solidFill>
                <a:latin typeface="Mariupol Strong" panose="02010B00020201010004" pitchFamily="50" charset="-52"/>
              </a:rPr>
              <a:t> ПРОЗОРІСТЬ ТА ПУБЛІЧНІСТЬ</a:t>
            </a:r>
            <a:endParaRPr lang="LID4096" sz="1700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28" name="Google Shape;123;p17">
            <a:extLst>
              <a:ext uri="{FF2B5EF4-FFF2-40B4-BE49-F238E27FC236}">
                <a16:creationId xmlns:a16="http://schemas.microsoft.com/office/drawing/2014/main" id="{FCAAB1B2-B494-4BC4-8E6F-E446B7DF7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Просування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в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сучасному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інформаційному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просторі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1F36F3-94AF-4171-A7D1-FC1AAD225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03510C-FFF8-4BFF-9C2C-8DF6B9794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9601ABF-1C9C-4CD4-A965-0037CF249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6057AF6-1C83-4D13-8C4F-19232A326CF0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683225-329D-44B4-84F5-08BFABA6E918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5F304F-ACFF-4093-BB29-C26C3680F76D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633E3E-2ABC-4E45-A664-2976A1BDB682}"/>
              </a:ext>
            </a:extLst>
          </p:cNvPr>
          <p:cNvSpPr txBox="1"/>
          <p:nvPr/>
        </p:nvSpPr>
        <p:spPr>
          <a:xfrm>
            <a:off x="1079448" y="2270425"/>
            <a:ext cx="2822028" cy="267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Висвітлення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важливих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університетських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місцевих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регіональних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телеканалах,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друкованих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виданнях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сайтах новин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громадськості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досягнення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стажування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метою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профорієнтації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громадськості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досягнення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міжнародні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стажування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співробітників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викладачів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метою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покращення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зміцнення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позитивного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іміджу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4A962F-E429-484D-9A51-E675F8025519}"/>
              </a:ext>
            </a:extLst>
          </p:cNvPr>
          <p:cNvSpPr txBox="1"/>
          <p:nvPr/>
        </p:nvSpPr>
        <p:spPr>
          <a:xfrm>
            <a:off x="4093967" y="2270425"/>
            <a:ext cx="3141200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прес-конференцій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рекламних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кампаній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сторінки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CIVIC MU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офіційному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сайті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AC3043-8EC1-4BA4-A3ED-4D7106E6720D}"/>
              </a:ext>
            </a:extLst>
          </p:cNvPr>
          <p:cNvSpPr txBox="1"/>
          <p:nvPr/>
        </p:nvSpPr>
        <p:spPr>
          <a:xfrm>
            <a:off x="7463031" y="2250331"/>
            <a:ext cx="3088428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позитивних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матеріалів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опублікованих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ЗМІ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рейтинг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факультетів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0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58DBD4-AE2A-4600-9F6D-D409DC6D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F37FF-CC03-459C-AA12-AAE70689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6ED41F-095F-4AE1-A21C-D90BAF2F4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614436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Формування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переліку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освітніх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та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наукових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програм</a:t>
            </a:r>
            <a:r>
              <a:rPr lang="en-US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відповідно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до потреб ринку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А</a:t>
            </a:r>
            <a:r>
              <a:rPr lang="en-US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 ВИСОКА ЯКІСТЬ ОСВІТИ</a:t>
            </a:r>
            <a:endParaRPr lang="LID4096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132AA-08D6-473E-8046-E550F6705C1F}"/>
              </a:ext>
            </a:extLst>
          </p:cNvPr>
          <p:cNvSpPr txBox="1"/>
          <p:nvPr/>
        </p:nvSpPr>
        <p:spPr>
          <a:xfrm>
            <a:off x="1079448" y="2270425"/>
            <a:ext cx="2719435" cy="347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Визначення нового позиціонування ОП в умовах тимчасового переміщення</a:t>
            </a:r>
            <a:r>
              <a:rPr lang="uk-UA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ф</a:t>
            </a:r>
            <a:r>
              <a:rPr lang="uk-UA" sz="1100" b="1" kern="1200" dirty="0">
                <a:effectLst/>
                <a:latin typeface="Arsenal" panose="02010504060200020004" pitchFamily="50" charset="0"/>
              </a:rPr>
              <a:t>ормування переліку освітніх і наукових програм відповідно до потреб ринку</a:t>
            </a:r>
            <a:endParaRPr lang="uk-UA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Відповідність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освітніх та наукових програм запитам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стейкхолдерів</a:t>
            </a:r>
            <a:br>
              <a:rPr lang="uk-UA" sz="1100" b="1" kern="1200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та потребам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громади</a:t>
            </a:r>
            <a:endParaRPr lang="uk-UA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портфоліо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унікальних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задоволення</a:t>
            </a:r>
            <a:r>
              <a:rPr lang="ru-RU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 </a:t>
            </a:r>
            <a:r>
              <a:rPr lang="ru-RU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громади</a:t>
            </a:r>
            <a:endParaRPr lang="en-US" sz="1100" b="1" kern="1200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Акредитація освітніх програм університету</a:t>
            </a:r>
            <a:endParaRPr lang="uk-UA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buClr>
                <a:srgbClr val="FF6F00"/>
              </a:buClr>
              <a:buFont typeface="Wingdings" panose="05000000000000000000" pitchFamily="2" charset="2"/>
              <a:buChar char="§"/>
            </a:pPr>
            <a:r>
              <a:rPr lang="uk-UA" sz="1100" b="1" dirty="0">
                <a:effectLst/>
                <a:latin typeface="Arsenal" panose="02010504060200020004" pitchFamily="50" charset="0"/>
                <a:ea typeface="Calibri" panose="020F0502020204030204" pitchFamily="34" charset="0"/>
              </a:rPr>
              <a:t>Розробка і затвердження нової</a:t>
            </a:r>
            <a:br>
              <a:rPr lang="uk-UA" sz="1100" b="1" dirty="0">
                <a:effectLst/>
                <a:latin typeface="Arsenal" panose="02010504060200020004" pitchFamily="50" charset="0"/>
                <a:ea typeface="Calibri" panose="020F0502020204030204" pitchFamily="34" charset="0"/>
              </a:rPr>
            </a:br>
            <a:r>
              <a:rPr lang="uk-UA" sz="1100" b="1" dirty="0">
                <a:effectLst/>
                <a:latin typeface="Arsenal" panose="02010504060200020004" pitchFamily="50" charset="0"/>
                <a:ea typeface="Calibri" panose="020F0502020204030204" pitchFamily="34" charset="0"/>
              </a:rPr>
              <a:t>освітньої концепції МДУ</a:t>
            </a:r>
            <a:endParaRPr lang="LID4096" sz="1100" b="1" dirty="0">
              <a:latin typeface="Arsenal" panose="020105040602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E95A6-364E-4A1C-88FC-ED83B7C63FA3}"/>
              </a:ext>
            </a:extLst>
          </p:cNvPr>
          <p:cNvSpPr txBox="1"/>
          <p:nvPr/>
        </p:nvSpPr>
        <p:spPr>
          <a:xfrm>
            <a:off x="3905566" y="2270425"/>
            <a:ext cx="3445493" cy="435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аудиту ОП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задля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стану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перспектив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умовах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тимчасового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переміщення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затвердження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процедури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відкриття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ОП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конкурсних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пропозицій</a:t>
            </a:r>
            <a:endParaRPr lang="ru-RU" sz="1100" b="1" dirty="0"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круглих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столів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питань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корегування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змісту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урахуванням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 ринку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праці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стейкхолдерів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роботодавців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Днів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кар’єри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консультацій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з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написання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резюме,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проведення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співбесіди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з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роботодавцем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сприяють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працевлаштуванню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випускників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Формування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бази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даних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студентів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які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бажають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бути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працевлаштовані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сприяння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Асоціації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випускників</a:t>
            </a:r>
            <a:endParaRPr lang="LID4096" sz="1100" b="1" dirty="0">
              <a:latin typeface="Arsenal" panose="020105040602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B11A6-45A9-4D6A-B51F-4998CB6588AC}"/>
              </a:ext>
            </a:extLst>
          </p:cNvPr>
          <p:cNvSpPr txBox="1"/>
          <p:nvPr/>
        </p:nvSpPr>
        <p:spPr>
          <a:xfrm>
            <a:off x="7463031" y="2250331"/>
            <a:ext cx="2990074" cy="4092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Контингент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роботодавців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університеті</a:t>
            </a:r>
            <a:endParaRPr lang="ru-RU" sz="1100" b="1" dirty="0"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Працевлаштування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випускників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Своєчасне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сертифікатів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акредитацію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частка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сертифікатів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акредитацію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терміном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5 та 10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підтверджують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членів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Асоціації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випускників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Модернізований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перелік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ОП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Оновлена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структура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solidFill>
                  <a:srgbClr val="000000"/>
                </a:solidFill>
                <a:latin typeface="Arsenal" panose="02010504060200020004" pitchFamily="50" charset="0"/>
              </a:rPr>
              <a:t>Д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инаміка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кількості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ОП з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прогромадською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 </a:t>
            </a:r>
            <a:r>
              <a:rPr lang="ru-RU" sz="1100" b="1" i="0" dirty="0" err="1">
                <a:solidFill>
                  <a:srgbClr val="000000"/>
                </a:solidFill>
                <a:effectLst/>
                <a:latin typeface="Arsenal" panose="02010504060200020004" pitchFamily="50" charset="0"/>
              </a:rPr>
              <a:t>складовою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A0FA52-F891-40B8-A6A6-B29F2B27B76D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1C20A-FA0E-4C1D-AC06-27B81FB29851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510F3E-CB58-4C17-946B-A944686E70ED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0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58DBD4-AE2A-4600-9F6D-D409DC6D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F37FF-CC03-459C-AA12-AAE70689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6ED41F-095F-4AE1-A21C-D90BAF2F4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407759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Імплементація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світових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стандартів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якості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освітніх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програмах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університету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А</a:t>
            </a:r>
            <a:r>
              <a:rPr lang="en-US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 ВИСОКА ЯКІСТЬ ОСВІТИ</a:t>
            </a:r>
            <a:endParaRPr lang="LID4096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38B2B-B83B-4213-8665-2328202BE058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132AA-08D6-473E-8046-E550F6705C1F}"/>
              </a:ext>
            </a:extLst>
          </p:cNvPr>
          <p:cNvSpPr txBox="1"/>
          <p:nvPr/>
        </p:nvSpPr>
        <p:spPr>
          <a:xfrm>
            <a:off x="1079448" y="2270425"/>
            <a:ext cx="2719435" cy="3446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університетської корпоративної культури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Гарантування високої якості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 програм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Гармонізація освітніх програм з освітніми програмами провідних європейських університетів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Чіткі процедури та індикатори для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самооцінювання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якості освітньої діяльності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 системи забезпечення академічної доброчесності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Професійний розвиток викладачів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співробітників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B073A-EC48-46BD-99F5-B70C15B4926C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E95A6-364E-4A1C-88FC-ED83B7C63FA3}"/>
              </a:ext>
            </a:extLst>
          </p:cNvPr>
          <p:cNvSpPr txBox="1"/>
          <p:nvPr/>
        </p:nvSpPr>
        <p:spPr>
          <a:xfrm>
            <a:off x="3905567" y="2270425"/>
            <a:ext cx="3329600" cy="331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концепції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внутрішньої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внутрішньої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нормативної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Ради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факультетських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рад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науково-практичних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семінарів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тижнів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академічної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доброчесності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корпоративного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метою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академічного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контексті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очікуваного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Започаткування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Школи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педагогічної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майстерності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оновленому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форматі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F6E42-ACAA-4CCF-98E8-7FDD16617C20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B11A6-45A9-4D6A-B51F-4998CB6588AC}"/>
              </a:ext>
            </a:extLst>
          </p:cNvPr>
          <p:cNvSpPr txBox="1"/>
          <p:nvPr/>
        </p:nvSpPr>
        <p:spPr>
          <a:xfrm>
            <a:off x="7463031" y="2250331"/>
            <a:ext cx="2990074" cy="241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Відсутність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плагіату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академічному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середовищі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рейтингове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оцінювання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НПП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топ-10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кращих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факультету за результатами рейтингового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оцінювання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опитування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слухачів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ШПМВ</a:t>
            </a:r>
          </a:p>
        </p:txBody>
      </p:sp>
    </p:spTree>
    <p:extLst>
      <p:ext uri="{BB962C8B-B14F-4D97-AF65-F5344CB8AC3E}">
        <p14:creationId xmlns:p14="http://schemas.microsoft.com/office/powerpoint/2010/main" val="255331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58DBD4-AE2A-4600-9F6D-D409DC6D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F37FF-CC03-459C-AA12-AAE70689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6ED41F-095F-4AE1-A21C-D90BAF2F4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407759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Модернізація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та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прагматизація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змісту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освіти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А</a:t>
            </a:r>
            <a:r>
              <a:rPr lang="en-US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 ВИСОКА ЯКІСТЬ ОСВІТИ</a:t>
            </a:r>
            <a:endParaRPr lang="LID4096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38B2B-B83B-4213-8665-2328202BE058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132AA-08D6-473E-8046-E550F6705C1F}"/>
              </a:ext>
            </a:extLst>
          </p:cNvPr>
          <p:cNvSpPr txBox="1"/>
          <p:nvPr/>
        </p:nvSpPr>
        <p:spPr>
          <a:xfrm>
            <a:off x="1079448" y="2270425"/>
            <a:ext cx="2719435" cy="305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індивідуальної освітньої траєкторії здобувачів вищої освіти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студентоцентрованого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підходу у навчанні та викладанні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Визнання результатів неформальної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інформальної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освіти, розширення переліку відповідних послуг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 дуальної освіти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Вдосконалення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мовної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компетентності учасників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 процесу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 навчання впродовж життя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B073A-EC48-46BD-99F5-B70C15B4926C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E95A6-364E-4A1C-88FC-ED83B7C63FA3}"/>
              </a:ext>
            </a:extLst>
          </p:cNvPr>
          <p:cNvSpPr txBox="1"/>
          <p:nvPr/>
        </p:nvSpPr>
        <p:spPr>
          <a:xfrm>
            <a:off x="3905567" y="2270425"/>
            <a:ext cx="3329600" cy="396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особистих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кабінетах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сайті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автоматизованої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індивідуальної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траєкторії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навчання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процедур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результатів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неформальній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інформальній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можливості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ініціювати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таке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безпосередньо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особистого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кабінету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сайті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дуальної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форми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здобуття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третього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шляхом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й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сертифікатних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реалізуються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 Центру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людського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межах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послуг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неформальної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F6E42-ACAA-4CCF-98E8-7FDD16617C20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B11A6-45A9-4D6A-B51F-4998CB6588AC}"/>
              </a:ext>
            </a:extLst>
          </p:cNvPr>
          <p:cNvSpPr txBox="1"/>
          <p:nvPr/>
        </p:nvSpPr>
        <p:spPr>
          <a:xfrm>
            <a:off x="7463031" y="2250331"/>
            <a:ext cx="2990074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Відсоток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індивідуальну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траєкторію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особистих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кабінетах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допомогою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автоматизованої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Рівень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відповідності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ресурсного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осіб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особливими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потребами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Наявність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задекларованих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процедур та практик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визнання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результатів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неформальній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інформальній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освітньому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дуальною формою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здобуття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вищої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реалізованих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межах Центру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людського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третього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покоління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коштів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підтримки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1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58DBD4-AE2A-4600-9F6D-D409DC6D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F37FF-CC03-459C-AA12-AAE70689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6ED41F-095F-4AE1-A21C-D90BAF2F4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407759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Розвиток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цифрового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навчання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А</a:t>
            </a:r>
            <a:r>
              <a:rPr lang="en-US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 ВИСОКА ЯКІСТЬ ОСВІТИ</a:t>
            </a:r>
            <a:endParaRPr lang="LID4096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38B2B-B83B-4213-8665-2328202BE058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132AA-08D6-473E-8046-E550F6705C1F}"/>
              </a:ext>
            </a:extLst>
          </p:cNvPr>
          <p:cNvSpPr txBox="1"/>
          <p:nvPr/>
        </p:nvSpPr>
        <p:spPr>
          <a:xfrm>
            <a:off x="1079448" y="2270425"/>
            <a:ext cx="271943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 кількості ЕНК за освітніми програмами університету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Вдосконалення автоматизованої системи управління освітнім процесом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Модернізація матеріально-технічної бази та програмного забезпечення освітнього процесу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Вдосконалення цифрової компетентності учасників освітнього процесу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Формування оновленої цифрової освітньої екосистеми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B073A-EC48-46BD-99F5-B70C15B4926C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E95A6-364E-4A1C-88FC-ED83B7C63FA3}"/>
              </a:ext>
            </a:extLst>
          </p:cNvPr>
          <p:cNvSpPr txBox="1"/>
          <p:nvPr/>
        </p:nvSpPr>
        <p:spPr>
          <a:xfrm>
            <a:off x="3905567" y="2270425"/>
            <a:ext cx="3329600" cy="435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концепції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цифровізації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персональних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кабінетів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сайті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корпоративного стандарту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відеоматеріалів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дисциплін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порталу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en-US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eStudy</a:t>
            </a: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мобільних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додатків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для </a:t>
            </a: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IOS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Android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інформаційної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компетентності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процесу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шляхом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корпоративних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курсів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(не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рідше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одного разу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Центру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людського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Відкритого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МДУ»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платформи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дистанційних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F6E42-ACAA-4CCF-98E8-7FDD16617C20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B11A6-45A9-4D6A-B51F-4998CB6588AC}"/>
              </a:ext>
            </a:extLst>
          </p:cNvPr>
          <p:cNvSpPr txBox="1"/>
          <p:nvPr/>
        </p:nvSpPr>
        <p:spPr>
          <a:xfrm>
            <a:off x="7463031" y="2250331"/>
            <a:ext cx="2990074" cy="266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Наявність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оновленої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цифрової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екосистеми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вебсайт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користувачів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електронних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персональних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кабінетів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Відсоток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сертифікованих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дистанційних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курсів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Конкурсу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кращий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дистанційний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курс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Відсоток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відеоматеріалів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3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58DBD4-AE2A-4600-9F6D-D409DC6D4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F37FF-CC03-459C-AA12-AAE70689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6ED41F-095F-4AE1-A21C-D90BAF2F4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407759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Вдосконалення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напрямів</a:t>
            </a:r>
            <a:b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профорієнтаційної</a:t>
            </a:r>
            <a:r>
              <a:rPr lang="ru-RU" sz="32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32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роботи</a:t>
            </a:r>
            <a:endParaRPr lang="ru-RU" sz="32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ПРІОРІТЕТ А</a:t>
            </a:r>
            <a:r>
              <a:rPr lang="en-US" dirty="0">
                <a:solidFill>
                  <a:schemeClr val="bg1"/>
                </a:solidFill>
                <a:latin typeface="Mariupol Strong" panose="02010B00020201010004" pitchFamily="50" charset="-52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Mariupol Strong" panose="02010B00020201010004" pitchFamily="50" charset="-52"/>
              </a:rPr>
              <a:t> ВИСОКА ЯКІСТЬ ОСВІТИ</a:t>
            </a:r>
            <a:endParaRPr lang="LID4096" dirty="0">
              <a:solidFill>
                <a:schemeClr val="bg1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F38B2B-B83B-4213-8665-2328202BE058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132AA-08D6-473E-8046-E550F6705C1F}"/>
              </a:ext>
            </a:extLst>
          </p:cNvPr>
          <p:cNvSpPr txBox="1"/>
          <p:nvPr/>
        </p:nvSpPr>
        <p:spPr>
          <a:xfrm>
            <a:off x="1079448" y="2270425"/>
            <a:ext cx="2719435" cy="202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Стабільні показники контингенту здобувачів вищої освіти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Вдосконалення системи профорієнтаційної роботи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 вступників з лінії зіткнення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тимчасово окупованих територій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Відновлення спектру послуг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доуніверситетської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освіти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B073A-EC48-46BD-99F5-B70C15B4926C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E95A6-364E-4A1C-88FC-ED83B7C63FA3}"/>
              </a:ext>
            </a:extLst>
          </p:cNvPr>
          <p:cNvSpPr txBox="1"/>
          <p:nvPr/>
        </p:nvSpPr>
        <p:spPr>
          <a:xfrm>
            <a:off x="3905567" y="2270425"/>
            <a:ext cx="3329600" cy="3964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щорічних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комунікативних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заходів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слухачів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курсів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підготовки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 ДПА та ЗНО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майстер-класів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абітурієнтів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освітньо-професійними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«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Майбутня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професія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»,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абітурієнтів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навчальних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занять як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слухачів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географії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профорієнтаційної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практики менторства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факультетів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над ЗЗС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en-US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CRM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платформи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організації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вступної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кампанії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Презентації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освітніх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</a:t>
            </a:r>
            <a:b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 громадах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FF6E42-ACAA-4CCF-98E8-7FDD16617C20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B11A6-45A9-4D6A-B51F-4998CB6588AC}"/>
              </a:ext>
            </a:extLst>
          </p:cNvPr>
          <p:cNvSpPr txBox="1"/>
          <p:nvPr/>
        </p:nvSpPr>
        <p:spPr>
          <a:xfrm>
            <a:off x="7463031" y="2250331"/>
            <a:ext cx="2990074" cy="169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Зростання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контингенту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першокурсників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вступників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освітнього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центру «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Донбас-Україна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»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Профорієнтаційної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практики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серед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учнів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8-10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класів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5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1533F64-469B-409C-BBB6-BE0EF2F5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50B702A-28C5-4C3D-A65E-27CB402CA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30BD76-09D4-4B92-B9B0-911130B41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Забезпечення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розвитку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і оптимального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співвідношення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фундаментальних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та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прикладних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досліджень</a:t>
            </a:r>
            <a:endParaRPr lang="ru-RU" sz="28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dirty="0">
                <a:solidFill>
                  <a:srgbClr val="003480"/>
                </a:solidFill>
                <a:latin typeface="Mariupol Strong" panose="02010B00020201010004" pitchFamily="50" charset="-52"/>
              </a:rPr>
              <a:t>B        </a:t>
            </a:r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 НАУКОВИЙ ПОТЕНЦІАЛ</a:t>
            </a:r>
            <a:endParaRPr lang="LID4096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26C728-C9C1-4186-94FB-E163441FEFD5}"/>
              </a:ext>
            </a:extLst>
          </p:cNvPr>
          <p:cNvSpPr txBox="1"/>
          <p:nvPr/>
        </p:nvSpPr>
        <p:spPr>
          <a:xfrm>
            <a:off x="1079448" y="2270425"/>
            <a:ext cx="2719435" cy="345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Запровадження новітніх освітніх технологій на базі наукових досліджень, інноваційної діяльності, відповідного кадрового забезпечення, зміцнення іміджу Університету як визнаного в Україні та світі потужного науково-освітнього закладу вищої освіти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Підвищення потенціалу комерціалізації результатів наукових досліджень і забезпечення правової охорони об’єктів інтелектуальної власності Університету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напрямів міждисциплінарних досліджень, зорієнтованих на потреби громади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ED6120-E7E4-44F5-BEF6-1AF8A0E75D70}"/>
              </a:ext>
            </a:extLst>
          </p:cNvPr>
          <p:cNvSpPr txBox="1"/>
          <p:nvPr/>
        </p:nvSpPr>
        <p:spPr>
          <a:xfrm>
            <a:off x="3905567" y="2270425"/>
            <a:ext cx="3329600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Постійний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потреб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громади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стейкхолдерів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щодо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для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впровадження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практичну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діяльність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міждисциплінарних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інноваційних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досліджень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природничих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гуманітарних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суспільних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технічних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науках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Збільшення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НДР,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виконуються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госпрозрахункових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засадах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співпраці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із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потенційними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замовниками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05806B-F335-4253-98E2-10BD7A96FBD7}"/>
              </a:ext>
            </a:extLst>
          </p:cNvPr>
          <p:cNvSpPr txBox="1"/>
          <p:nvPr/>
        </p:nvSpPr>
        <p:spPr>
          <a:xfrm>
            <a:off x="7463031" y="2250331"/>
            <a:ext cx="2990074" cy="196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науково-дослідних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тем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грантових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якими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МДУ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здійснюється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робота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виконаних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робіт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обсяги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фінансування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авторських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свідоцтв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інших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охоронних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документів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отриманих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викладачами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що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засвідчують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їхню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інтелектуальну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власність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продукти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A843E-4E6D-4C8F-847F-5A2854331F55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84F2B-9BDA-4913-B3D7-D2C58D10CBDD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B3DC05-0DD0-481E-8B21-D00E2B3EFF5C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8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1533F64-469B-409C-BBB6-BE0EF2F54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52" y="3055942"/>
            <a:ext cx="2031746" cy="20317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50B702A-28C5-4C3D-A65E-27CB402CA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83" y="2933988"/>
            <a:ext cx="2031746" cy="20317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30BD76-09D4-4B92-B9B0-911130B415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29" y="2933988"/>
            <a:ext cx="2031746" cy="2031746"/>
          </a:xfrm>
          <a:prstGeom prst="rect">
            <a:avLst/>
          </a:prstGeom>
        </p:spPr>
      </p:pic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  <p:sp>
        <p:nvSpPr>
          <p:cNvPr id="10" name="Google Shape;123;p17">
            <a:extLst>
              <a:ext uri="{FF2B5EF4-FFF2-40B4-BE49-F238E27FC236}">
                <a16:creationId xmlns:a16="http://schemas.microsoft.com/office/drawing/2014/main" id="{A137DD1A-D78C-4197-B8D6-C98ED8B594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162" y="363423"/>
            <a:ext cx="10515600" cy="104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Формування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та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розвиток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наукових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шкіл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,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зміцнення</a:t>
            </a:r>
            <a:b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матеріальної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бази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дослідницьких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центрів</a:t>
            </a:r>
            <a:r>
              <a:rPr lang="ru-RU" sz="2800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і </a:t>
            </a:r>
            <a:r>
              <a:rPr lang="ru-RU" sz="2800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лабораторій</a:t>
            </a:r>
            <a:endParaRPr lang="ru-RU" sz="2800" dirty="0">
              <a:solidFill>
                <a:srgbClr val="003480"/>
              </a:solidFill>
              <a:latin typeface="Mariupol Strong" panose="02010B00020201010004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FF776-A9BE-43D4-A05A-D1F868223809}"/>
              </a:ext>
            </a:extLst>
          </p:cNvPr>
          <p:cNvSpPr txBox="1"/>
          <p:nvPr/>
        </p:nvSpPr>
        <p:spPr>
          <a:xfrm rot="5400000">
            <a:off x="8862086" y="3765195"/>
            <a:ext cx="581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ПРІОРІТЕТ </a:t>
            </a:r>
            <a:r>
              <a:rPr lang="en-US" dirty="0">
                <a:solidFill>
                  <a:srgbClr val="003480"/>
                </a:solidFill>
                <a:latin typeface="Mariupol Strong" panose="02010B00020201010004" pitchFamily="50" charset="-52"/>
              </a:rPr>
              <a:t>B        </a:t>
            </a:r>
            <a:r>
              <a:rPr lang="uk-UA" dirty="0">
                <a:solidFill>
                  <a:srgbClr val="003480"/>
                </a:solidFill>
                <a:latin typeface="Mariupol Strong" panose="02010B00020201010004" pitchFamily="50" charset="-52"/>
              </a:rPr>
              <a:t> НАУКОВИЙ ПОТЕНЦІАЛ</a:t>
            </a:r>
            <a:endParaRPr lang="LID4096" dirty="0">
              <a:solidFill>
                <a:srgbClr val="003480"/>
              </a:solidFill>
              <a:latin typeface="Mariupol Strong" panose="02010B00020201010004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26C728-C9C1-4186-94FB-E163441FEFD5}"/>
              </a:ext>
            </a:extLst>
          </p:cNvPr>
          <p:cNvSpPr txBox="1"/>
          <p:nvPr/>
        </p:nvSpPr>
        <p:spPr>
          <a:xfrm>
            <a:off x="1079448" y="2270425"/>
            <a:ext cx="2822028" cy="442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 системи підтримки</a:t>
            </a:r>
            <a:b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заохочення викладачів з високими науковими досягненнями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 переліку наукових програм  підготовки докторів наук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 роботи НПП із молоддю задля підвищення внеску у розвиток науки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Забезпечення зростання фінансування фундаментальних досліджень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Оновлення матеріально-технічної бази наукових досліджень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Активізація діяльності структурних підрозділів у розробці та реалізації державних цільових, галузевих, регіональних соціально-економічних </a:t>
            </a:r>
            <a:r>
              <a:rPr lang="uk-UA" sz="1100" b="1" kern="1200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проєктів</a:t>
            </a:r>
            <a:r>
              <a:rPr lang="uk-UA" sz="1100" b="1" kern="1200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програм проведення експертно-аналітичного оцінювання наукових розробок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ED6120-E7E4-44F5-BEF6-1AF8A0E75D70}"/>
              </a:ext>
            </a:extLst>
          </p:cNvPr>
          <p:cNvSpPr txBox="1"/>
          <p:nvPr/>
        </p:nvSpPr>
        <p:spPr>
          <a:xfrm>
            <a:off x="3905567" y="2270425"/>
            <a:ext cx="3329600" cy="4420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Проведення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кадрового аудиту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університету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ідентифікація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діючих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перспективних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шкіл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розробка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програми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моніторингу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результатів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діяльності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Удосконалення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системи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рейтингового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оцінювання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стимулювання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роботи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НПП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шкіл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 метою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їх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заохочення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професійного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розвитку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самореалізації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Заохочення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науковців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молодих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участі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в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перспективних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дослідженнях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конкурсах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унаслідок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зміцнення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кадрової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матеріальної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бази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досліджень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інфраструктурних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об'єктів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лабораторій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і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центрів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цифрового онлайн Музею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історії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та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археології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Посилення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складової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рейтингуванні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05806B-F335-4253-98E2-10BD7A96FBD7}"/>
              </a:ext>
            </a:extLst>
          </p:cNvPr>
          <p:cNvSpPr txBox="1"/>
          <p:nvPr/>
        </p:nvSpPr>
        <p:spPr>
          <a:xfrm>
            <a:off x="7463031" y="2250331"/>
            <a:ext cx="2990074" cy="305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Динаміка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потенціалу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МДУ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захищених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дисертацій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за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рік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у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спеціалізованих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вчених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радах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Показники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ефективності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аспірантури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докторантури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Створені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об’єкти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дослідницької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інфраструктури</a:t>
            </a:r>
            <a:endParaRPr lang="ru-RU" sz="1100" b="1" dirty="0">
              <a:effectLst/>
              <a:latin typeface="Arsenal" panose="02010504060200020004" pitchFamily="50" charset="0"/>
              <a:ea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Розширення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переліку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ОП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третього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рівня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основі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ідентифікації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критичної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маси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дослідників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певного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напряму</a:t>
            </a:r>
            <a:b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</a:b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(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наукових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шкіл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Clr>
                <a:srgbClr val="FF6F00"/>
              </a:buClr>
              <a:buFont typeface="Wingdings" panose="05000000000000000000" pitchFamily="2" charset="2"/>
              <a:buChar char="§"/>
              <a:tabLst>
                <a:tab pos="666750" algn="l"/>
              </a:tabLst>
            </a:pP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Кількість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здобувачів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, </a:t>
            </a:r>
            <a:r>
              <a:rPr lang="ru-RU" sz="1100" b="1" dirty="0" err="1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залучених</a:t>
            </a:r>
            <a:r>
              <a:rPr lang="ru-RU" sz="1100" b="1" dirty="0">
                <a:effectLst/>
                <a:latin typeface="Arsenal" panose="02010504060200020004" pitchFamily="50" charset="0"/>
                <a:ea typeface="Times New Roman" panose="02020603050405020304" pitchFamily="18" charset="0"/>
              </a:rPr>
              <a:t> до СНТ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CA843E-4E6D-4C8F-847F-5A2854331F55}"/>
              </a:ext>
            </a:extLst>
          </p:cNvPr>
          <p:cNvSpPr txBox="1"/>
          <p:nvPr/>
        </p:nvSpPr>
        <p:spPr>
          <a:xfrm>
            <a:off x="1079448" y="1712735"/>
            <a:ext cx="241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Оперативні цілі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C84F2B-9BDA-4913-B3D7-D2C58D10CBDD}"/>
              </a:ext>
            </a:extLst>
          </p:cNvPr>
          <p:cNvSpPr txBox="1"/>
          <p:nvPr/>
        </p:nvSpPr>
        <p:spPr>
          <a:xfrm>
            <a:off x="3905567" y="1712735"/>
            <a:ext cx="33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Заходи досягнення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B3DC05-0DD0-481E-8B21-D00E2B3EFF5C}"/>
              </a:ext>
            </a:extLst>
          </p:cNvPr>
          <p:cNvSpPr txBox="1"/>
          <p:nvPr/>
        </p:nvSpPr>
        <p:spPr>
          <a:xfrm>
            <a:off x="7463031" y="1708147"/>
            <a:ext cx="299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Arsenal" panose="02010504060200020004" pitchFamily="50" charset="0"/>
              </a:rPr>
              <a:t>Індикатори виконання</a:t>
            </a:r>
            <a:endParaRPr lang="LID4096" sz="1600" b="1" dirty="0">
              <a:solidFill>
                <a:srgbClr val="002060"/>
              </a:solidFill>
              <a:latin typeface="Arsenal" panose="020105040602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4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</TotalTime>
  <Words>3833</Words>
  <Application>Microsoft Macintosh PowerPoint</Application>
  <PresentationFormat>Widescreen</PresentationFormat>
  <Paragraphs>448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Arsenal</vt:lpstr>
      <vt:lpstr>Wingdings</vt:lpstr>
      <vt:lpstr>Candara</vt:lpstr>
      <vt:lpstr>Franklin Gothic Medium</vt:lpstr>
      <vt:lpstr>Arial</vt:lpstr>
      <vt:lpstr>Calibri</vt:lpstr>
      <vt:lpstr>Mariupol Strong</vt:lpstr>
      <vt:lpstr>Office Theme</vt:lpstr>
      <vt:lpstr>PowerPoint Presentation</vt:lpstr>
      <vt:lpstr>Місія, візія, цінності</vt:lpstr>
      <vt:lpstr>Формування переліку освітніх та наукових програм відповідно до потреб ринку </vt:lpstr>
      <vt:lpstr>Імплементація світових стандартів якості в освітніх програмах університету</vt:lpstr>
      <vt:lpstr>Модернізація та прагматизація змісту освіти </vt:lpstr>
      <vt:lpstr>Розвиток цифрового навчання </vt:lpstr>
      <vt:lpstr>Вдосконалення напрямів профорієнтаційної роботи</vt:lpstr>
      <vt:lpstr>Забезпечення розвитку і оптимального співвідношення фундаментальних та прикладних досліджень</vt:lpstr>
      <vt:lpstr>Формування та розвиток наукових шкіл, зміцнення матеріальної бази дослідницьких центрів і лабораторій</vt:lpstr>
      <vt:lpstr>Розвиток міжнародного наукового обміну</vt:lpstr>
      <vt:lpstr>Удосконалення інформаційного забезпечення розвитку науки </vt:lpstr>
      <vt:lpstr>Поглиблення інтеграції до європейського і світового освітньо-наукового простору</vt:lpstr>
      <vt:lpstr>Розвиток та урізноманітнення форм міжнародного співробітництва</vt:lpstr>
      <vt:lpstr>Забезпечення якісної і стабільної реалізації міжнародних програм </vt:lpstr>
      <vt:lpstr>Оновлення освітнього середовища в умовах тимчасового переміщення із посиленням соціально-гуманітарної складової</vt:lpstr>
      <vt:lpstr>Створення умов для творчого розвитку студентства</vt:lpstr>
      <vt:lpstr>Розвиток студентського самоврядування</vt:lpstr>
      <vt:lpstr>Створення матеріально-технічної бази університетув умовах тимчасового переміщення</vt:lpstr>
      <vt:lpstr>Вдосконалення інформаційно- телекомунікаційного забезпечення</vt:lpstr>
      <vt:lpstr>Розвиток ефективного енергоменеджменту</vt:lpstr>
      <vt:lpstr>Дотримання принципів цільового та ефективного використання коштів</vt:lpstr>
      <vt:lpstr>Диверсифікація джерел фінансування університету</vt:lpstr>
      <vt:lpstr>Інвестування в стратегічно важливі напрямки діяльності університету</vt:lpstr>
      <vt:lpstr>Забезпечення соціально-економічного захисту викладачів, співробітників, здобувачів</vt:lpstr>
      <vt:lpstr>Просування в сучасному інформаційному просторі</vt:lpstr>
      <vt:lpstr>Просування в сучасному інформаційному просторі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Воронок</dc:creator>
  <cp:lastModifiedBy>Andriy Stoyka</cp:lastModifiedBy>
  <cp:revision>245</cp:revision>
  <dcterms:created xsi:type="dcterms:W3CDTF">2022-05-11T08:21:36Z</dcterms:created>
  <dcterms:modified xsi:type="dcterms:W3CDTF">2023-11-28T14:56:20Z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2022-05-11T00:00:00Z</vt:filetime>
  </property>
</Properties>
</file>